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87" r:id="rId2"/>
    <p:sldId id="271" r:id="rId3"/>
    <p:sldId id="310" r:id="rId4"/>
    <p:sldId id="334" r:id="rId5"/>
    <p:sldId id="343" r:id="rId6"/>
    <p:sldId id="314" r:id="rId7"/>
    <p:sldId id="320" r:id="rId8"/>
    <p:sldId id="326" r:id="rId9"/>
    <p:sldId id="316" r:id="rId10"/>
    <p:sldId id="321" r:id="rId11"/>
    <p:sldId id="322" r:id="rId12"/>
    <p:sldId id="327" r:id="rId13"/>
    <p:sldId id="333" r:id="rId14"/>
    <p:sldId id="323" r:id="rId15"/>
    <p:sldId id="317" r:id="rId16"/>
    <p:sldId id="319" r:id="rId17"/>
    <p:sldId id="335" r:id="rId18"/>
    <p:sldId id="341" r:id="rId19"/>
    <p:sldId id="318" r:id="rId20"/>
    <p:sldId id="336" r:id="rId21"/>
    <p:sldId id="337" r:id="rId22"/>
    <p:sldId id="338" r:id="rId23"/>
    <p:sldId id="342" r:id="rId24"/>
    <p:sldId id="331" r:id="rId25"/>
    <p:sldId id="339" r:id="rId26"/>
    <p:sldId id="340"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5" autoAdjust="0"/>
  </p:normalViewPr>
  <p:slideViewPr>
    <p:cSldViewPr snapToGrid="0" snapToObjects="1">
      <p:cViewPr varScale="1">
        <p:scale>
          <a:sx n="70" d="100"/>
          <a:sy n="70" d="100"/>
        </p:scale>
        <p:origin x="58" y="26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24</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11/15/2023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1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59.svg"/><Relationship Id="rId4" Type="http://schemas.openxmlformats.org/officeDocument/2006/relationships/image" Target="../media/image6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6.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6.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9.png"/><Relationship Id="rId7"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emf"/><Relationship Id="rId7" Type="http://schemas.openxmlformats.org/officeDocument/2006/relationships/image" Target="../media/image26.sv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91.png"/><Relationship Id="rId7" Type="http://schemas.openxmlformats.org/officeDocument/2006/relationships/image" Target="../media/image58.png"/><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36.bin"/><Relationship Id="rId3" Type="http://schemas.openxmlformats.org/officeDocument/2006/relationships/image" Target="../media/image58.png"/><Relationship Id="rId7" Type="http://schemas.openxmlformats.org/officeDocument/2006/relationships/oleObject" Target="../embeddings/oleObject33.bin"/><Relationship Id="rId12" Type="http://schemas.openxmlformats.org/officeDocument/2006/relationships/image" Target="../media/image101.wmf"/><Relationship Id="rId2" Type="http://schemas.openxmlformats.org/officeDocument/2006/relationships/notesSlide" Target="../notesSlides/notesSlide2.xml"/><Relationship Id="rId16"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59.svg"/><Relationship Id="rId9" Type="http://schemas.openxmlformats.org/officeDocument/2006/relationships/oleObject" Target="../embeddings/oleObject34.bin"/><Relationship Id="rId14" Type="http://schemas.openxmlformats.org/officeDocument/2006/relationships/image" Target="../media/image102.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19" Type="http://schemas.openxmlformats.org/officeDocument/2006/relationships/image" Target="../media/image11.wmf"/><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没有</a:t>
            </a: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低轨小偏心率（近圆）轨道</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项比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项高一阶</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1" i="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项全是短周期项，但同步轨道卫星受</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长周期</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影响</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i="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i="1" dirty="0">
                <a:solidFill>
                  <a:srgbClr val="0000FF"/>
                </a:solidFill>
                <a:latin typeface="微软雅黑" panose="020B0503020204020204" pitchFamily="34" charset="-122"/>
                <a:ea typeface="微软雅黑" panose="020B0503020204020204" pitchFamily="34" charset="-122"/>
              </a:rPr>
              <a:t>B</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11</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4885784"/>
            <a:ext cx="4132443" cy="1578445"/>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本节内容是</a:t>
            </a:r>
            <a:r>
              <a:rPr lang="zh-CN" altLang="en-US" b="1" dirty="0">
                <a:solidFill>
                  <a:srgbClr val="FF0000"/>
                </a:solidFill>
                <a:latin typeface="微软雅黑" panose="020B0503020204020204" pitchFamily="34" charset="-122"/>
                <a:ea typeface="微软雅黑" panose="020B0503020204020204" pitchFamily="34" charset="-122"/>
              </a:rPr>
              <a:t>人造天体动力学的核心</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a:t>
            </a:r>
            <a:r>
              <a:rPr lang="en-US" altLang="zh-CN" sz="1600" b="1" i="1" dirty="0">
                <a:latin typeface="微软雅黑" panose="020B0503020204020204" pitchFamily="34" charset="-122"/>
                <a:ea typeface="微软雅黑" panose="020B0503020204020204" pitchFamily="34" charset="-122"/>
              </a:rPr>
              <a:t>R </a:t>
            </a:r>
            <a:r>
              <a:rPr lang="en-US" altLang="zh-CN" sz="1600" b="1" dirty="0">
                <a:latin typeface="微软雅黑" panose="020B0503020204020204" pitchFamily="34" charset="-122"/>
                <a:ea typeface="微软雅黑" panose="020B0503020204020204" pitchFamily="34" charset="-122"/>
              </a:rPr>
              <a:t>=1.5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B </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9855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sz="2000" b="1" dirty="0">
                <a:solidFill>
                  <a:schemeClr val="tx1"/>
                </a:solidFill>
                <a:latin typeface="微软雅黑" panose="020B0503020204020204" pitchFamily="34" charset="-122"/>
                <a:ea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7741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3883828127"/>
              </p:ext>
            </p:extLst>
          </p:nvPr>
        </p:nvGraphicFramePr>
        <p:xfrm>
          <a:off x="8045076" y="387443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045076" y="387443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E5230BC5-DEB4-03FF-B049-0F0646B1959F}"/>
              </a:ext>
            </a:extLst>
          </p:cNvPr>
          <p:cNvGraphicFramePr>
            <a:graphicFrameLocks noChangeAspect="1"/>
          </p:cNvGraphicFramePr>
          <p:nvPr>
            <p:extLst>
              <p:ext uri="{D42A27DB-BD31-4B8C-83A1-F6EECF244321}">
                <p14:modId xmlns:p14="http://schemas.microsoft.com/office/powerpoint/2010/main" val="2292741756"/>
              </p:ext>
            </p:extLst>
          </p:nvPr>
        </p:nvGraphicFramePr>
        <p:xfrm>
          <a:off x="11167237" y="5297097"/>
          <a:ext cx="1038733" cy="442215"/>
        </p:xfrm>
        <a:graphic>
          <a:graphicData uri="http://schemas.openxmlformats.org/presentationml/2006/ole">
            <mc:AlternateContent xmlns:mc="http://schemas.openxmlformats.org/markup-compatibility/2006">
              <mc:Choice xmlns:v="urn:schemas-microsoft-com:vml" Requires="v">
                <p:oleObj name="AxMath" r:id="rId18" imgW="876600" imgH="373680" progId="Equation.AxMath">
                  <p:embed/>
                </p:oleObj>
              </mc:Choice>
              <mc:Fallback>
                <p:oleObj name="AxMath" r:id="rId18" imgW="876600" imgH="37368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19"/>
                      <a:stretch>
                        <a:fillRect/>
                      </a:stretch>
                    </p:blipFill>
                    <p:spPr>
                      <a:xfrm>
                        <a:off x="11167237" y="5297097"/>
                        <a:ext cx="1038733" cy="442215"/>
                      </a:xfrm>
                      <a:prstGeom prst="rect">
                        <a:avLst/>
                      </a:prstGeom>
                    </p:spPr>
                  </p:pic>
                </p:oleObj>
              </mc:Fallback>
            </mc:AlternateContent>
          </a:graphicData>
        </a:graphic>
      </p:graphicFrame>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1440239776"/>
              </p:ext>
            </p:extLst>
          </p:nvPr>
        </p:nvGraphicFramePr>
        <p:xfrm>
          <a:off x="7912100" y="2193925"/>
          <a:ext cx="3048000" cy="407988"/>
        </p:xfrm>
        <a:graphic>
          <a:graphicData uri="http://schemas.openxmlformats.org/presentationml/2006/ole">
            <mc:AlternateContent xmlns:mc="http://schemas.openxmlformats.org/markup-compatibility/2006">
              <mc:Choice xmlns:v="urn:schemas-microsoft-com:vml" Requires="v">
                <p:oleObj name="AxMath" r:id="rId6" imgW="1645200" imgH="221400" progId="Equation.AxMath">
                  <p:embed/>
                </p:oleObj>
              </mc:Choice>
              <mc:Fallback>
                <p:oleObj name="AxMath" r:id="rId6" imgW="1645200" imgH="2214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912100" y="2193925"/>
                        <a:ext cx="3048000" cy="4079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不显含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endParaRPr 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479288" y="4082399"/>
            <a:ext cx="3374680"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冻结轨道</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i="1" dirty="0">
                <a:latin typeface="微软雅黑" panose="020B0503020204020204" pitchFamily="34" charset="-122"/>
                <a:ea typeface="微软雅黑" panose="020B0503020204020204" pitchFamily="34" charset="-122"/>
              </a:rPr>
              <a:t>M</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和</a:t>
            </a:r>
            <a:r>
              <a:rPr lang="en-US" altLang="zh-CN" sz="1600" i="1" dirty="0">
                <a:latin typeface="微软雅黑" panose="020B0503020204020204" pitchFamily="34" charset="-122"/>
                <a:ea typeface="微软雅黑" panose="020B0503020204020204" pitchFamily="34" charset="-122"/>
              </a:rPr>
              <a:t>ω</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44556</TotalTime>
  <Words>1705</Words>
  <Application>Microsoft Office PowerPoint</Application>
  <PresentationFormat>宽屏</PresentationFormat>
  <Paragraphs>335</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359</cp:revision>
  <dcterms:created xsi:type="dcterms:W3CDTF">2022-10-24T14:28:29Z</dcterms:created>
  <dcterms:modified xsi:type="dcterms:W3CDTF">2023-11-15T02:45:38Z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